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292" r:id="rId4"/>
    <p:sldId id="291" r:id="rId5"/>
    <p:sldId id="296" r:id="rId6"/>
    <p:sldId id="298" r:id="rId7"/>
    <p:sldId id="297" r:id="rId8"/>
    <p:sldId id="299" r:id="rId9"/>
    <p:sldId id="300" r:id="rId10"/>
    <p:sldId id="301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乘风 曾" initials="乘风" lastIdx="1" clrIdx="0">
    <p:extLst>
      <p:ext uri="{19B8F6BF-5375-455C-9EA6-DF929625EA0E}">
        <p15:presenceInfo xmlns:p15="http://schemas.microsoft.com/office/powerpoint/2012/main" userId="80150ee439fcc1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33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0582" autoAdjust="0"/>
  </p:normalViewPr>
  <p:slideViewPr>
    <p:cSldViewPr snapToGrid="0" snapToObjects="1">
      <p:cViewPr varScale="1">
        <p:scale>
          <a:sx n="89" d="100"/>
          <a:sy n="89" d="100"/>
        </p:scale>
        <p:origin x="60" y="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2021/11/8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2021/11/8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2021/11/8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2021/11/8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2021/11/8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2021/11/8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25706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曾乘风   </a:t>
            </a:r>
            <a:r>
              <a:rPr lang="en-US" altLang="zh-CN" dirty="0"/>
              <a:t>2021.11.10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动态规划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04358-A050-4500-9F46-A59FD431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Helvetica Neue"/>
              </a:rPr>
              <a:t>使用场景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3F8D-7E8A-4475-9ADB-550F96B6B5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266825"/>
            <a:ext cx="10733087" cy="4055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0" i="0" dirty="0">
                <a:effectLst/>
                <a:latin typeface="Helvetica Neue"/>
              </a:rPr>
              <a:t>能采用动态规划求解的问题的一般要具有 </a:t>
            </a:r>
            <a:r>
              <a:rPr lang="en-US" altLang="zh-CN" sz="2000" b="0" i="0" dirty="0">
                <a:effectLst/>
                <a:latin typeface="Helvetica Neue"/>
              </a:rPr>
              <a:t>3 </a:t>
            </a:r>
            <a:r>
              <a:rPr lang="zh-CN" altLang="en-US" sz="2000" b="0" i="0" dirty="0">
                <a:effectLst/>
                <a:latin typeface="Helvetica Neue"/>
              </a:rPr>
              <a:t>个性质：</a:t>
            </a:r>
            <a:endParaRPr lang="en-US" altLang="zh-CN" sz="1600" b="1" i="0" dirty="0">
              <a:effectLst/>
              <a:latin typeface="Helvetica Neue"/>
            </a:endParaRPr>
          </a:p>
          <a:p>
            <a:r>
              <a:rPr lang="zh-CN" altLang="en-US" sz="1600" b="1" i="0" dirty="0">
                <a:solidFill>
                  <a:srgbClr val="E96900"/>
                </a:solidFill>
                <a:effectLst/>
                <a:latin typeface="Helvetica Neue"/>
              </a:rPr>
              <a:t>最优化</a:t>
            </a:r>
            <a:r>
              <a:rPr lang="zh-CN" altLang="en-US" sz="1600" b="0" i="0" dirty="0">
                <a:solidFill>
                  <a:srgbClr val="3E3E3E"/>
                </a:solidFill>
                <a:effectLst/>
                <a:latin typeface="Helvetica Neue"/>
              </a:rPr>
              <a:t>：</a:t>
            </a:r>
            <a:r>
              <a:rPr lang="zh-CN" altLang="en-US" sz="1600" b="0" i="0" dirty="0">
                <a:effectLst/>
                <a:latin typeface="Helvetica Neue"/>
              </a:rPr>
              <a:t>如果问题的最优解所包含的子问题的解也是最优的，就称该问题具有最优子结构，即满足最优化原理。子问题的局部最优将导致整个问题的全局最优。换句话说，就是问题的一个最优解中一定包含子问题的一个最优解。</a:t>
            </a:r>
            <a:endParaRPr lang="en-US" altLang="zh-CN" sz="1600" b="0" i="0" dirty="0">
              <a:effectLst/>
              <a:latin typeface="Helvetica Neue"/>
            </a:endParaRPr>
          </a:p>
          <a:p>
            <a:r>
              <a:rPr lang="zh-CN" altLang="en-US" sz="1600" b="1" i="0" dirty="0">
                <a:solidFill>
                  <a:srgbClr val="E96900"/>
                </a:solidFill>
                <a:effectLst/>
                <a:latin typeface="Helvetica Neue"/>
              </a:rPr>
              <a:t>无后效性</a:t>
            </a:r>
            <a:r>
              <a:rPr lang="zh-CN" altLang="en-US" sz="1600" b="0" i="0" dirty="0">
                <a:solidFill>
                  <a:srgbClr val="3E3E3E"/>
                </a:solidFill>
                <a:effectLst/>
                <a:latin typeface="Helvetica Neue"/>
              </a:rPr>
              <a:t>：</a:t>
            </a:r>
            <a:r>
              <a:rPr lang="zh-CN" altLang="en-US" sz="1600" b="0" i="0" dirty="0">
                <a:effectLst/>
                <a:latin typeface="Helvetica Neue"/>
              </a:rPr>
              <a:t>即某阶段状态一旦确定，就不受这个状态以后决策的影响。也就是说，某状态以后的过程不会影响以前的状态，只与当前状态有关，与其他阶段的状态无关，特别是与未发生的阶段的状态无关。</a:t>
            </a:r>
            <a:endParaRPr lang="en-US" altLang="zh-CN" sz="1600" b="0" i="0" dirty="0">
              <a:effectLst/>
              <a:latin typeface="Helvetica Neue"/>
            </a:endParaRPr>
          </a:p>
          <a:p>
            <a:r>
              <a:rPr lang="zh-CN" altLang="en-US" sz="1600" b="1" i="0" dirty="0">
                <a:solidFill>
                  <a:srgbClr val="E96900"/>
                </a:solidFill>
                <a:effectLst/>
                <a:latin typeface="Helvetica Neue"/>
              </a:rPr>
              <a:t>重叠子问题</a:t>
            </a:r>
            <a:r>
              <a:rPr lang="zh-CN" altLang="en-US" sz="1600" b="0" i="0" dirty="0">
                <a:solidFill>
                  <a:srgbClr val="3E3E3E"/>
                </a:solidFill>
                <a:effectLst/>
                <a:latin typeface="Helvetica Neue"/>
              </a:rPr>
              <a:t>：</a:t>
            </a:r>
            <a:r>
              <a:rPr lang="zh-CN" altLang="en-US" sz="1600" b="0" i="0" dirty="0">
                <a:effectLst/>
                <a:latin typeface="Helvetica Neue"/>
              </a:rPr>
              <a:t>即子问题之间是不独立的，一个子问题在下一阶段决策中可能被多次使用到。（该性质并不是动态规划适用的必要条件，但是如果没有这条性质，动态规划算法同其他算法相比就不具备优势）</a:t>
            </a:r>
            <a:endParaRPr lang="en-US" altLang="zh-CN" sz="1600" dirty="0">
              <a:latin typeface="Helvetica Neue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031B68-AA21-492A-A3B2-8E745262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nums = [7,7,7,7,7,7,7]</a:t>
            </a: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1800" b="0" i="0" dirty="0">
                <a:solidFill>
                  <a:srgbClr val="3E3E3E"/>
                </a:solidFill>
                <a:effectLst/>
                <a:latin typeface="Helvetica Neue"/>
              </a:rPr>
              <a:t> </a:t>
            </a:r>
            <a:r>
              <a:rPr lang="zh-CN" altLang="en-US" sz="1800" dirty="0"/>
              <a:t>动态规划算法是通过拆分问题，定义问题状态和状态之间的关系，使得问题能够以递推的方式去解决</a:t>
            </a:r>
            <a:endParaRPr lang="en-US" altLang="ja-JP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什么是动态规划？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7199312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问题拆解</a:t>
            </a:r>
            <a:endParaRPr lang="zh-cn" dirty="0"/>
          </a:p>
          <a:p>
            <a:pPr rtl="0"/>
            <a:r>
              <a:rPr lang="zh-CN" altLang="en-US" dirty="0"/>
              <a:t>状态定义</a:t>
            </a:r>
            <a:r>
              <a:rPr lang="zh-cn" dirty="0"/>
              <a:t> </a:t>
            </a:r>
          </a:p>
          <a:p>
            <a:pPr rtl="0"/>
            <a:r>
              <a:rPr lang="zh-CN" altLang="en-US" dirty="0"/>
              <a:t>递推方程推导</a:t>
            </a:r>
            <a:endParaRPr lang="zh-cn" dirty="0"/>
          </a:p>
          <a:p>
            <a:pPr rtl="0"/>
            <a:r>
              <a:rPr lang="zh-CN" altLang="en-US" dirty="0"/>
              <a:t>实现</a:t>
            </a: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</a:t>
            </a:r>
            <a:r>
              <a:rPr lang="zh-CN" altLang="en-US" dirty="0"/>
              <a:t>个步骤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：爬楼梯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92906" y="1395909"/>
            <a:ext cx="7900987" cy="2161679"/>
          </a:xfrm>
        </p:spPr>
        <p:txBody>
          <a:bodyPr rtlCol="0">
            <a:normAutofit/>
          </a:bodyPr>
          <a:lstStyle/>
          <a:p>
            <a:pPr algn="l"/>
            <a:r>
              <a:rPr lang="zh-CN" altLang="en-US" dirty="0"/>
              <a:t>假设你正在爬楼梯。需要 </a:t>
            </a:r>
            <a:r>
              <a:rPr lang="en-US" altLang="zh-CN" dirty="0"/>
              <a:t>n</a:t>
            </a:r>
            <a:r>
              <a:rPr lang="zh-CN" altLang="en-US" dirty="0"/>
              <a:t> 阶你才能到达楼顶。</a:t>
            </a:r>
          </a:p>
          <a:p>
            <a:pPr algn="l"/>
            <a:r>
              <a:rPr lang="zh-CN" altLang="en-US" dirty="0"/>
              <a:t>每次你可以爬 </a:t>
            </a:r>
            <a:r>
              <a:rPr lang="en-US" altLang="zh-CN" dirty="0"/>
              <a:t>1 </a:t>
            </a:r>
            <a:r>
              <a:rPr lang="zh-CN" altLang="en-US" dirty="0"/>
              <a:t>或 </a:t>
            </a:r>
            <a:r>
              <a:rPr lang="en-US" altLang="zh-CN" dirty="0"/>
              <a:t>2 </a:t>
            </a:r>
            <a:r>
              <a:rPr lang="zh-CN" altLang="en-US" dirty="0"/>
              <a:t>个台阶。你有多少种不同的方法可以爬到楼顶呢？</a:t>
            </a:r>
          </a:p>
          <a:p>
            <a:pPr algn="l"/>
            <a:r>
              <a:rPr lang="zh-CN" altLang="en-US" dirty="0"/>
              <a:t>注意：给定 </a:t>
            </a:r>
            <a:r>
              <a:rPr lang="en-US" altLang="zh-CN" dirty="0"/>
              <a:t>n</a:t>
            </a:r>
            <a:r>
              <a:rPr lang="zh-CN" altLang="en-US" dirty="0"/>
              <a:t> 是一个正整数。</a:t>
            </a:r>
          </a:p>
          <a:p>
            <a:pPr marL="0" indent="0" rtl="0">
              <a:buNone/>
            </a:pPr>
            <a:endParaRPr lang="en-US" altLang="ja-JP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F345D7-7E87-46E8-A5CC-0FFB66034493}"/>
              </a:ext>
            </a:extLst>
          </p:cNvPr>
          <p:cNvSpPr txBox="1"/>
          <p:nvPr/>
        </p:nvSpPr>
        <p:spPr>
          <a:xfrm>
            <a:off x="1010840" y="3943084"/>
            <a:ext cx="43469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9933"/>
                </a:solidFill>
              </a:rPr>
              <a:t>示例</a:t>
            </a:r>
            <a:r>
              <a:rPr lang="en-US" altLang="zh-CN" dirty="0">
                <a:solidFill>
                  <a:srgbClr val="FF9933"/>
                </a:solidFill>
              </a:rPr>
              <a:t>1</a:t>
            </a:r>
            <a:r>
              <a:rPr lang="zh-CN" altLang="en-US" dirty="0">
                <a:solidFill>
                  <a:srgbClr val="FF9933"/>
                </a:solidFill>
              </a:rPr>
              <a:t>：</a:t>
            </a:r>
            <a:endParaRPr lang="en-US" altLang="zh-CN" dirty="0">
              <a:solidFill>
                <a:srgbClr val="FF9933"/>
              </a:solidFill>
            </a:endParaRPr>
          </a:p>
          <a:p>
            <a:endParaRPr lang="en-US" altLang="zh-CN" dirty="0">
              <a:solidFill>
                <a:schemeClr val="bg2"/>
              </a:solidFill>
            </a:endParaRPr>
          </a:p>
          <a:p>
            <a:pPr lvl="1"/>
            <a:r>
              <a:rPr lang="zh-CN" altLang="en-US" sz="1600" dirty="0">
                <a:solidFill>
                  <a:schemeClr val="bg2"/>
                </a:solidFill>
              </a:rPr>
              <a:t>输入：</a:t>
            </a:r>
            <a:r>
              <a:rPr lang="en-US" altLang="zh-CN" sz="1600" dirty="0">
                <a:solidFill>
                  <a:schemeClr val="bg2"/>
                </a:solidFill>
              </a:rPr>
              <a:t>2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zh-CN" altLang="en-US" sz="1600" dirty="0">
                <a:solidFill>
                  <a:schemeClr val="bg2"/>
                </a:solidFill>
              </a:rPr>
              <a:t>输出：</a:t>
            </a:r>
            <a:r>
              <a:rPr lang="en-US" altLang="zh-CN" sz="1600" dirty="0">
                <a:solidFill>
                  <a:schemeClr val="bg2"/>
                </a:solidFill>
              </a:rPr>
              <a:t>2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zh-CN" altLang="en-US" sz="1600" dirty="0">
                <a:solidFill>
                  <a:schemeClr val="bg2"/>
                </a:solidFill>
              </a:rPr>
              <a:t>解释： 有两种方法可以爬到楼顶。</a:t>
            </a:r>
            <a:br>
              <a:rPr lang="zh-CN" altLang="en-US" sz="1600" dirty="0">
                <a:solidFill>
                  <a:schemeClr val="bg2"/>
                </a:solidFill>
              </a:rPr>
            </a:b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en-US" altLang="zh-CN" sz="1600" dirty="0">
                <a:solidFill>
                  <a:schemeClr val="bg2"/>
                </a:solidFill>
              </a:rPr>
              <a:t>1. 1 </a:t>
            </a:r>
            <a:r>
              <a:rPr lang="zh-CN" altLang="en-US" sz="1600" dirty="0">
                <a:solidFill>
                  <a:schemeClr val="bg2"/>
                </a:solidFill>
              </a:rPr>
              <a:t>阶 </a:t>
            </a:r>
            <a:r>
              <a:rPr lang="en-US" altLang="zh-CN" sz="1600" dirty="0">
                <a:solidFill>
                  <a:schemeClr val="bg2"/>
                </a:solidFill>
              </a:rPr>
              <a:t>+ 1 </a:t>
            </a:r>
            <a:r>
              <a:rPr lang="zh-CN" altLang="en-US" sz="1600" dirty="0">
                <a:solidFill>
                  <a:schemeClr val="bg2"/>
                </a:solidFill>
              </a:rPr>
              <a:t>阶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en-US" altLang="zh-CN" sz="1600" dirty="0">
                <a:solidFill>
                  <a:schemeClr val="bg2"/>
                </a:solidFill>
              </a:rPr>
              <a:t>2. 2 </a:t>
            </a:r>
            <a:r>
              <a:rPr lang="zh-CN" altLang="en-US" sz="1600" dirty="0">
                <a:solidFill>
                  <a:schemeClr val="bg2"/>
                </a:solidFill>
              </a:rPr>
              <a:t>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557D12-4618-4BB2-8C01-019491CC0E03}"/>
              </a:ext>
            </a:extLst>
          </p:cNvPr>
          <p:cNvSpPr txBox="1"/>
          <p:nvPr/>
        </p:nvSpPr>
        <p:spPr>
          <a:xfrm>
            <a:off x="6325790" y="3932906"/>
            <a:ext cx="610790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示例</a:t>
            </a:r>
            <a:r>
              <a:rPr lang="en-US" altLang="zh-CN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zh-CN" b="0" i="0" dirty="0">
              <a:solidFill>
                <a:srgbClr val="FF9933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600" b="0" i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输入：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输出：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解释： 有三种方法可以爬到楼顶。</a:t>
            </a:r>
            <a:br>
              <a:rPr lang="zh-CN" altLang="en-US" sz="1600" dirty="0">
                <a:solidFill>
                  <a:schemeClr val="bg2"/>
                </a:solidFill>
              </a:rPr>
            </a:b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1. 1 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 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+ 1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 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+ 1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2. 1 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 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+ 2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</a:t>
            </a:r>
            <a:br>
              <a:rPr lang="zh-CN" altLang="en-US" sz="1600" dirty="0">
                <a:solidFill>
                  <a:schemeClr val="bg2"/>
                </a:solidFill>
              </a:rPr>
            </a:b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3. 2 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 </a:t>
            </a:r>
            <a:r>
              <a:rPr lang="en-US" altLang="zh-CN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+ 1 </a:t>
            </a:r>
            <a:r>
              <a:rPr lang="zh-CN" altLang="en-US" sz="16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阶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CFBC00B-5266-490B-9B21-E55AAAF06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输入：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3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输出：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3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解释：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有三种方法可以爬到楼顶。 1. 1 阶 + 1 阶 + 1 阶 2. 1 阶 + 2 阶 3. 2 阶 + 1 阶</a:t>
            </a: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014F801-37C5-4CB7-AB04-AB2D5D06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输入：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3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输出：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3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解释：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 有三种方法可以爬到楼顶。 1. 1 阶 + 1 阶 + 1 阶 2. 1 阶 + 2 阶 3. 2 阶 + 1 阶</a:t>
            </a: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F5E24D-445A-4FF0-9D2F-6D5F28C7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74" y="757945"/>
            <a:ext cx="3624126" cy="2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59F03CCE-6E0D-4603-A1F5-86481B6B51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5" y="1273968"/>
            <a:ext cx="10523532" cy="5991225"/>
          </a:xfrm>
        </p:spPr>
        <p:txBody>
          <a:bodyPr/>
          <a:lstStyle/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问题拆解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Helvetica Neue"/>
              </a:rPr>
              <a:t>：</a:t>
            </a:r>
            <a:br>
              <a:rPr lang="en-US" altLang="zh-CN" b="0" i="0" dirty="0">
                <a:solidFill>
                  <a:srgbClr val="3E3E3E"/>
                </a:solidFill>
                <a:effectLst/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我们到达第 </a:t>
            </a:r>
            <a:r>
              <a:rPr lang="en-US" altLang="zh-CN" b="0" i="0" dirty="0">
                <a:effectLst/>
                <a:latin typeface="Helvetica Neue"/>
              </a:rPr>
              <a:t>n </a:t>
            </a:r>
            <a:r>
              <a:rPr lang="zh-CN" altLang="en-US" b="0" i="0" dirty="0">
                <a:effectLst/>
                <a:latin typeface="Helvetica Neue"/>
              </a:rPr>
              <a:t>个楼梯可以从第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个楼梯和第 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个楼梯到达，因此第 </a:t>
            </a:r>
            <a:r>
              <a:rPr lang="en-US" altLang="zh-CN" b="0" i="0" dirty="0">
                <a:effectLst/>
                <a:latin typeface="Helvetica Neue"/>
              </a:rPr>
              <a:t>n </a:t>
            </a:r>
            <a:r>
              <a:rPr lang="zh-CN" altLang="en-US" b="0" i="0" dirty="0">
                <a:effectLst/>
                <a:latin typeface="Helvetica Neue"/>
              </a:rPr>
              <a:t>个问题可以拆解成第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个问题和第 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个问题，第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个问题和第 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个问题又可以继续往下拆，直到第 </a:t>
            </a:r>
            <a:r>
              <a:rPr lang="en-US" altLang="zh-CN" b="0" i="0" dirty="0">
                <a:effectLst/>
                <a:latin typeface="Helvetica Neue"/>
              </a:rPr>
              <a:t>0 </a:t>
            </a:r>
            <a:r>
              <a:rPr lang="zh-CN" altLang="en-US" b="0" i="0" dirty="0">
                <a:effectLst/>
                <a:latin typeface="Helvetica Neue"/>
              </a:rPr>
              <a:t>个问题，也就是第 </a:t>
            </a:r>
            <a:r>
              <a:rPr lang="en-US" altLang="zh-CN" b="0" i="0" dirty="0">
                <a:effectLst/>
                <a:latin typeface="Helvetica Neue"/>
              </a:rPr>
              <a:t>0 </a:t>
            </a:r>
            <a:r>
              <a:rPr lang="zh-CN" altLang="en-US" b="0" i="0" dirty="0">
                <a:effectLst/>
                <a:latin typeface="Helvetica Neue"/>
              </a:rPr>
              <a:t>个楼梯 </a:t>
            </a:r>
            <a:r>
              <a:rPr lang="en-US" altLang="zh-CN" b="0" i="0" dirty="0">
                <a:effectLst/>
                <a:latin typeface="Helvetica Neue"/>
              </a:rPr>
              <a:t>(</a:t>
            </a:r>
            <a:r>
              <a:rPr lang="zh-CN" altLang="en-US" b="0" i="0" dirty="0">
                <a:effectLst/>
                <a:latin typeface="Helvetica Neue"/>
              </a:rPr>
              <a:t>起点</a:t>
            </a:r>
            <a:r>
              <a:rPr lang="en-US" altLang="zh-CN" b="0" i="0" dirty="0">
                <a:effectLst/>
                <a:latin typeface="Helvetica Neue"/>
              </a:rPr>
              <a:t>)</a:t>
            </a: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状态定义</a:t>
            </a:r>
            <a:br>
              <a:rPr lang="en-US" altLang="zh-CN" dirty="0">
                <a:solidFill>
                  <a:srgbClr val="3E3E3E"/>
                </a:solidFill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“问题拆解” 中已经提到了，第 </a:t>
            </a:r>
            <a:r>
              <a:rPr lang="en-US" altLang="zh-CN" b="0" i="0" dirty="0">
                <a:effectLst/>
                <a:latin typeface="Helvetica Neue"/>
              </a:rPr>
              <a:t>n </a:t>
            </a:r>
            <a:r>
              <a:rPr lang="zh-CN" altLang="en-US" b="0" i="0" dirty="0">
                <a:effectLst/>
                <a:latin typeface="Helvetica Neue"/>
              </a:rPr>
              <a:t>个楼梯会和第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和第 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个楼梯有关联，那么具体的联系是什么呢？你可以这样思考，第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个问题里面的答案其实是从起点到达第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个楼梯的路径总数，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同理，从第 </a:t>
            </a:r>
            <a:r>
              <a:rPr lang="en-US" altLang="zh-CN" b="0" i="0" dirty="0">
                <a:effectLst/>
                <a:latin typeface="Helvetica Neue"/>
              </a:rPr>
              <a:t>n - 1 </a:t>
            </a:r>
            <a:r>
              <a:rPr lang="zh-CN" altLang="en-US" b="0" i="0" dirty="0">
                <a:effectLst/>
                <a:latin typeface="Helvetica Neue"/>
              </a:rPr>
              <a:t>个楼梯可以到达第 </a:t>
            </a:r>
            <a:r>
              <a:rPr lang="en-US" altLang="zh-CN" b="0" i="0" dirty="0">
                <a:effectLst/>
                <a:latin typeface="Helvetica Neue"/>
              </a:rPr>
              <a:t>n </a:t>
            </a:r>
            <a:r>
              <a:rPr lang="zh-CN" altLang="en-US" b="0" i="0" dirty="0">
                <a:effectLst/>
                <a:latin typeface="Helvetica Neue"/>
              </a:rPr>
              <a:t>个楼梯，从第 </a:t>
            </a:r>
            <a:r>
              <a:rPr lang="en-US" altLang="zh-CN" b="0" i="0" dirty="0">
                <a:effectLst/>
                <a:latin typeface="Helvetica Neue"/>
              </a:rPr>
              <a:t>n - 2 </a:t>
            </a:r>
            <a:r>
              <a:rPr lang="zh-CN" altLang="en-US" b="0" i="0" dirty="0">
                <a:effectLst/>
                <a:latin typeface="Helvetica Neue"/>
              </a:rPr>
              <a:t>也可以，并且路径没有重复，因此我们可以把第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个状态定义为 “</a:t>
            </a:r>
            <a:r>
              <a:rPr lang="zh-CN" altLang="en-US" b="1" i="0" dirty="0">
                <a:solidFill>
                  <a:srgbClr val="FF0066"/>
                </a:solidFill>
                <a:effectLst/>
                <a:latin typeface="Helvetica Neue"/>
              </a:rPr>
              <a:t>从起点到达第 </a:t>
            </a:r>
            <a:r>
              <a:rPr lang="en-US" altLang="zh-CN" b="1" i="0" dirty="0" err="1">
                <a:solidFill>
                  <a:srgbClr val="FF0066"/>
                </a:solidFill>
                <a:effectLst/>
                <a:latin typeface="Helvetica Neue"/>
              </a:rPr>
              <a:t>i</a:t>
            </a:r>
            <a:r>
              <a:rPr lang="en-US" altLang="zh-CN" b="1" i="0" dirty="0">
                <a:solidFill>
                  <a:srgbClr val="FF0066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FF0066"/>
                </a:solidFill>
                <a:effectLst/>
                <a:latin typeface="Helvetica Neue"/>
              </a:rPr>
              <a:t>个楼梯的路径总数</a:t>
            </a:r>
            <a:r>
              <a:rPr lang="zh-CN" altLang="en-US" b="0" i="0" dirty="0">
                <a:effectLst/>
                <a:latin typeface="Helvetica Neue"/>
              </a:rPr>
              <a:t>”，状态之间的联系其实是相加的关系。</a:t>
            </a:r>
            <a:endParaRPr lang="en-US" altLang="zh-CN" b="0" i="0" dirty="0">
              <a:effectLst/>
              <a:latin typeface="Helvetica Neue"/>
            </a:endParaRP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递推方程</a:t>
            </a:r>
            <a:br>
              <a:rPr lang="en-US" altLang="zh-CN" b="1" i="0" dirty="0">
                <a:solidFill>
                  <a:srgbClr val="3E3E3E"/>
                </a:solidFill>
                <a:effectLst/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“状态定义” 中我们已经定义好了状态，也知道第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个状态可以由第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- 1 </a:t>
            </a:r>
            <a:r>
              <a:rPr lang="zh-CN" altLang="en-US" b="0" i="0" dirty="0">
                <a:effectLst/>
                <a:latin typeface="Helvetica Neue"/>
              </a:rPr>
              <a:t>个状态和第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- 2 </a:t>
            </a:r>
            <a:r>
              <a:rPr lang="zh-CN" altLang="en-US" b="0" i="0" dirty="0">
                <a:effectLst/>
                <a:latin typeface="Helvetica Neue"/>
              </a:rPr>
              <a:t>个状态通过相加得到，因此递推方程就出来了 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Helvetica Neue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Helvetica Neue"/>
              </a:rPr>
              <a:t>[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Helvetica Neue"/>
              </a:rPr>
              <a:t>i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Helvetica Neue"/>
              </a:rPr>
              <a:t>] = 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Helvetica Neue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Helvetica Neue"/>
              </a:rPr>
              <a:t>[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Helvetica Neue"/>
              </a:rPr>
              <a:t>i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Helvetica Neue"/>
              </a:rPr>
              <a:t> -1] + 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Helvetica Neue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Helvetica Neue"/>
              </a:rPr>
              <a:t>[I -2]</a:t>
            </a: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实现：</a:t>
            </a:r>
            <a:r>
              <a:rPr lang="zh-CN" altLang="en-US" b="0" i="0" dirty="0">
                <a:effectLst/>
                <a:latin typeface="Helvetica Neue"/>
              </a:rPr>
              <a:t>设置初始值，</a:t>
            </a:r>
            <a:r>
              <a:rPr lang="en-US" altLang="zh-CN" b="0" i="0" dirty="0" err="1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US" altLang="zh-CN" b="0" i="0" dirty="0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[0] = 0</a:t>
            </a:r>
            <a:r>
              <a:rPr lang="zh-CN" altLang="en-US" b="0" i="0" dirty="0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，</a:t>
            </a:r>
            <a:r>
              <a:rPr lang="en-US" altLang="zh-CN" b="0" i="0" dirty="0" err="1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US" altLang="zh-CN" b="0" i="0" dirty="0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[1] = 1</a:t>
            </a:r>
            <a:r>
              <a:rPr lang="zh-CN" altLang="en-US" b="0" i="0" dirty="0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，</a:t>
            </a:r>
            <a:r>
              <a:rPr lang="en-US" altLang="zh-CN" b="0" i="0" dirty="0" err="1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US" altLang="zh-CN" b="0" i="0" dirty="0">
                <a:solidFill>
                  <a:srgbClr val="F82375"/>
                </a:solidFill>
                <a:effectLst/>
                <a:latin typeface="Courier New" panose="02070309020205020404" pitchFamily="49" charset="0"/>
              </a:rPr>
              <a:t>[2] = 2</a:t>
            </a:r>
            <a:endParaRPr lang="en-US" altLang="zh-CN" b="0" i="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27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27016E0-FB60-4B3E-95D1-4F7713A2FC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5869" y="1180220"/>
            <a:ext cx="9379744" cy="5180373"/>
          </a:xfrm>
        </p:spPr>
      </p:pic>
    </p:spTree>
    <p:extLst>
      <p:ext uri="{BB962C8B-B14F-4D97-AF65-F5344CB8AC3E}">
        <p14:creationId xmlns:p14="http://schemas.microsoft.com/office/powerpoint/2010/main" val="25831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04358-A050-4500-9F46-A59FD431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Helvetica Neue"/>
              </a:rPr>
              <a:t>例</a:t>
            </a:r>
            <a:r>
              <a:rPr lang="en-US" altLang="zh-CN" b="0" i="0" dirty="0">
                <a:effectLst/>
                <a:latin typeface="Helvetica Neue"/>
              </a:rPr>
              <a:t>2</a:t>
            </a:r>
            <a:r>
              <a:rPr lang="zh-CN" altLang="en-US" b="0" i="0" dirty="0">
                <a:effectLst/>
                <a:latin typeface="Helvetica Neue"/>
              </a:rPr>
              <a:t>：最长上升子序列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3F8D-7E8A-4475-9ADB-550F96B6B5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266825"/>
            <a:ext cx="10733087" cy="726281"/>
          </a:xfrm>
        </p:spPr>
        <p:txBody>
          <a:bodyPr>
            <a:normAutofit/>
          </a:bodyPr>
          <a:lstStyle/>
          <a:p>
            <a:r>
              <a:rPr lang="zh-CN" altLang="en-US" sz="1600" b="0" i="0" dirty="0">
                <a:effectLst/>
                <a:latin typeface="Helvetica Neue"/>
              </a:rPr>
              <a:t>给定一个无序的整数数组，找到其中最长上升子序列的长度。</a:t>
            </a:r>
            <a:endParaRPr lang="zh-CN" altLang="en-US" sz="16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730909-AF6A-46E1-B871-661FE063912C}"/>
              </a:ext>
            </a:extLst>
          </p:cNvPr>
          <p:cNvSpPr txBox="1">
            <a:spLocks/>
          </p:cNvSpPr>
          <p:nvPr/>
        </p:nvSpPr>
        <p:spPr>
          <a:xfrm>
            <a:off x="452438" y="2855119"/>
            <a:ext cx="4633912" cy="214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示例</a:t>
            </a:r>
            <a:r>
              <a:rPr lang="en-US" altLang="zh-CN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zh-CN" b="0" i="0" dirty="0">
              <a:solidFill>
                <a:srgbClr val="FF99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i="0" dirty="0">
                <a:effectLst/>
                <a:latin typeface="Consolas" panose="020B0609020204030204" pitchFamily="49" charset="0"/>
              </a:rPr>
              <a:t>输入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: [10,9,2,5,3,7,101,18]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Consolas" panose="020B0609020204030204" pitchFamily="49" charset="0"/>
              </a:rPr>
              <a:t>输出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: 4 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Consolas" panose="020B0609020204030204" pitchFamily="49" charset="0"/>
              </a:rPr>
              <a:t>解释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: 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最长的上升子序列是 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[2,3,7,101]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，它的长度是 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4</a:t>
            </a:r>
            <a:endParaRPr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E27AD73-05DF-484C-8AE7-B1DB089124E1}"/>
              </a:ext>
            </a:extLst>
          </p:cNvPr>
          <p:cNvSpPr txBox="1">
            <a:spLocks/>
          </p:cNvSpPr>
          <p:nvPr/>
        </p:nvSpPr>
        <p:spPr>
          <a:xfrm>
            <a:off x="5276850" y="2855119"/>
            <a:ext cx="5903120" cy="214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示例</a:t>
            </a:r>
            <a:r>
              <a:rPr lang="en-US" altLang="zh-CN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i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zh-CN" b="0" i="0" dirty="0">
              <a:solidFill>
                <a:srgbClr val="FF99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i="0" dirty="0">
                <a:effectLst/>
                <a:latin typeface="Consolas" panose="020B0609020204030204" pitchFamily="49" charset="0"/>
              </a:rPr>
              <a:t>输入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: [7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7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7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7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7,7]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Consolas" panose="020B0609020204030204" pitchFamily="49" charset="0"/>
              </a:rPr>
              <a:t>输出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: 1 </a:t>
            </a:r>
            <a:br>
              <a:rPr lang="zh-CN" altLang="en-US" dirty="0"/>
            </a:br>
            <a:endParaRPr lang="zh-CN" altLang="en-US" sz="1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031B68-AA21-492A-A3B2-8E745262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FMono-Regular"/>
              </a:rPr>
              <a:t>nums = [7,7,7,7,7,7,7]</a:t>
            </a: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0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59F03CCE-6E0D-4603-A1F5-86481B6B51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5" y="1145382"/>
            <a:ext cx="10384626" cy="5584032"/>
          </a:xfrm>
        </p:spPr>
        <p:txBody>
          <a:bodyPr/>
          <a:lstStyle/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问题拆解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Helvetica Neue"/>
              </a:rPr>
              <a:t>：</a:t>
            </a:r>
            <a:br>
              <a:rPr lang="en-US" altLang="zh-CN" b="0" i="0" dirty="0">
                <a:solidFill>
                  <a:srgbClr val="3E3E3E"/>
                </a:solidFill>
                <a:effectLst/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我们要求解的问题是 “数组中最长递增子序列”，一个子序列虽然不是连续的区间，但是它依然有起点和终点</a:t>
            </a:r>
            <a:r>
              <a:rPr lang="zh-CN" altLang="en-US" dirty="0">
                <a:latin typeface="Helvetica Neue"/>
              </a:rPr>
              <a:t>，</a:t>
            </a:r>
            <a:r>
              <a:rPr lang="zh-CN" altLang="en-US" b="0" i="0" dirty="0">
                <a:effectLst/>
                <a:latin typeface="Helvetica Neue"/>
              </a:rPr>
              <a:t>如果我们确定终点位置，然后去 </a:t>
            </a:r>
            <a:r>
              <a:rPr lang="zh-CN" altLang="en-US" b="1" i="0" dirty="0">
                <a:effectLst/>
                <a:latin typeface="Helvetica Neue"/>
              </a:rPr>
              <a:t>看前面 </a:t>
            </a:r>
            <a:r>
              <a:rPr lang="en-US" altLang="zh-CN" b="1" i="0" dirty="0" err="1">
                <a:effectLst/>
                <a:latin typeface="Helvetica Neue"/>
              </a:rPr>
              <a:t>i</a:t>
            </a:r>
            <a:r>
              <a:rPr lang="en-US" altLang="zh-CN" b="1" i="0" dirty="0">
                <a:effectLst/>
                <a:latin typeface="Helvetica Neue"/>
              </a:rPr>
              <a:t> - 1 </a:t>
            </a:r>
            <a:r>
              <a:rPr lang="zh-CN" altLang="en-US" b="1" i="0" dirty="0">
                <a:effectLst/>
                <a:latin typeface="Helvetica Neue"/>
              </a:rPr>
              <a:t>个位置中，哪一个位置可以和当前位置拼接在一起</a:t>
            </a:r>
            <a:r>
              <a:rPr lang="zh-CN" altLang="en-US" b="0" i="0" dirty="0">
                <a:effectLst/>
                <a:latin typeface="Helvetica Neue"/>
              </a:rPr>
              <a:t>，这样就可以把第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个问题拆解成思考之前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- 1 </a:t>
            </a:r>
            <a:r>
              <a:rPr lang="zh-CN" altLang="en-US" b="0" i="0" dirty="0">
                <a:effectLst/>
                <a:latin typeface="Helvetica Neue"/>
              </a:rPr>
              <a:t>个问题，注意这里我们并不是不考虑起始位置，在遍历的过程中我们其实已经考虑过了</a:t>
            </a:r>
            <a:endParaRPr lang="en-US" altLang="zh-CN" b="0" i="0" dirty="0">
              <a:effectLst/>
              <a:latin typeface="Helvetica Neue"/>
            </a:endParaRP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状态定义</a:t>
            </a:r>
            <a:br>
              <a:rPr lang="en-US" altLang="zh-CN" dirty="0">
                <a:solidFill>
                  <a:srgbClr val="3E3E3E"/>
                </a:solidFill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问题拆解中我们提到 “第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个问题和前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- 1 </a:t>
            </a:r>
            <a:r>
              <a:rPr lang="zh-CN" altLang="en-US" b="0" i="0" dirty="0">
                <a:effectLst/>
                <a:latin typeface="Helvetica Neue"/>
              </a:rPr>
              <a:t>个问题有关”，也就是说 “如果我们要求解第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个问题的解，那么我们必须考虑前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- 1 </a:t>
            </a:r>
            <a:r>
              <a:rPr lang="zh-CN" altLang="en-US" b="0" i="0" dirty="0">
                <a:effectLst/>
                <a:latin typeface="Helvetica Neue"/>
              </a:rPr>
              <a:t>个问题的解”，我们定义 </a:t>
            </a:r>
            <a:r>
              <a:rPr lang="en-US" altLang="zh-CN" b="1" i="0" dirty="0" err="1">
                <a:solidFill>
                  <a:srgbClr val="FF0066"/>
                </a:solidFill>
                <a:effectLst/>
                <a:latin typeface="Helvetica Neue"/>
              </a:rPr>
              <a:t>dp</a:t>
            </a:r>
            <a:r>
              <a:rPr lang="en-US" altLang="zh-CN" b="1" i="0" dirty="0">
                <a:solidFill>
                  <a:srgbClr val="FF0066"/>
                </a:solidFill>
                <a:effectLst/>
                <a:latin typeface="Helvetica Neue"/>
              </a:rPr>
              <a:t>[</a:t>
            </a:r>
            <a:r>
              <a:rPr lang="en-US" altLang="zh-CN" b="1" i="0" dirty="0" err="1">
                <a:solidFill>
                  <a:srgbClr val="FF0066"/>
                </a:solidFill>
                <a:effectLst/>
                <a:latin typeface="Helvetica Neue"/>
              </a:rPr>
              <a:t>i</a:t>
            </a:r>
            <a:r>
              <a:rPr lang="en-US" altLang="zh-CN" b="1" i="0" dirty="0">
                <a:solidFill>
                  <a:srgbClr val="FF0066"/>
                </a:solidFill>
                <a:effectLst/>
                <a:latin typeface="Helvetica Neue"/>
              </a:rPr>
              <a:t>] </a:t>
            </a:r>
            <a:r>
              <a:rPr lang="zh-CN" altLang="en-US" b="1" i="0" dirty="0">
                <a:solidFill>
                  <a:srgbClr val="FF0066"/>
                </a:solidFill>
                <a:effectLst/>
                <a:latin typeface="Helvetica Neue"/>
              </a:rPr>
              <a:t>表示以位置 </a:t>
            </a:r>
            <a:r>
              <a:rPr lang="en-US" altLang="zh-CN" b="1" i="0" dirty="0" err="1">
                <a:solidFill>
                  <a:srgbClr val="FF0066"/>
                </a:solidFill>
                <a:effectLst/>
                <a:latin typeface="Helvetica Neue"/>
              </a:rPr>
              <a:t>i</a:t>
            </a:r>
            <a:r>
              <a:rPr lang="en-US" altLang="zh-CN" b="1" i="0" dirty="0">
                <a:solidFill>
                  <a:srgbClr val="FF0066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FF0066"/>
                </a:solidFill>
                <a:effectLst/>
                <a:latin typeface="Helvetica Neue"/>
              </a:rPr>
              <a:t>结尾的子序列的最大长度</a:t>
            </a:r>
            <a:r>
              <a:rPr lang="zh-CN" altLang="en-US" b="0" i="0" dirty="0">
                <a:effectLst/>
                <a:latin typeface="Helvetica Neue"/>
              </a:rPr>
              <a:t>，也就是说 </a:t>
            </a:r>
            <a:r>
              <a:rPr lang="en-US" altLang="zh-CN" b="0" i="0" dirty="0" err="1">
                <a:effectLst/>
                <a:latin typeface="Helvetica Neue"/>
              </a:rPr>
              <a:t>dp</a:t>
            </a:r>
            <a:r>
              <a:rPr lang="en-US" altLang="zh-CN" b="0" i="0" dirty="0">
                <a:effectLst/>
                <a:latin typeface="Helvetica Neue"/>
              </a:rPr>
              <a:t>[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] </a:t>
            </a:r>
            <a:r>
              <a:rPr lang="zh-CN" altLang="en-US" b="0" i="0" dirty="0">
                <a:effectLst/>
                <a:latin typeface="Helvetica Neue"/>
              </a:rPr>
              <a:t>里面记录的答案保证了该答案表示的子序列以位置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结尾。</a:t>
            </a:r>
            <a:endParaRPr lang="en-US" altLang="zh-CN" b="0" i="0" dirty="0">
              <a:effectLst/>
              <a:latin typeface="Helvetica Neue"/>
            </a:endParaRP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递推方程</a:t>
            </a:r>
            <a:br>
              <a:rPr lang="en-US" altLang="zh-CN" b="1" i="0" dirty="0">
                <a:solidFill>
                  <a:srgbClr val="3E3E3E"/>
                </a:solidFill>
                <a:effectLst/>
                <a:latin typeface="Helvetica Neue"/>
              </a:rPr>
            </a:br>
            <a:r>
              <a:rPr lang="zh-CN" altLang="en-US" b="0" i="0" dirty="0">
                <a:effectLst/>
                <a:latin typeface="Helvetica Neue"/>
              </a:rPr>
              <a:t>对于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这个位置，我们需要考虑前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- 1 </a:t>
            </a:r>
            <a:r>
              <a:rPr lang="zh-CN" altLang="en-US" b="0" i="0" dirty="0">
                <a:effectLst/>
                <a:latin typeface="Helvetica Neue"/>
              </a:rPr>
              <a:t>个位置，看看哪些位置可以拼在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位置之前，如果有多个位置可以拼在 </a:t>
            </a:r>
            <a:r>
              <a:rPr lang="en-US" altLang="zh-CN" b="0" i="0" dirty="0" err="1">
                <a:effectLst/>
                <a:latin typeface="Helvetica Neue"/>
              </a:rPr>
              <a:t>i</a:t>
            </a:r>
            <a:r>
              <a:rPr lang="en-US" altLang="zh-CN" b="0" i="0" dirty="0">
                <a:effectLst/>
                <a:latin typeface="Helvetica Neue"/>
              </a:rPr>
              <a:t> </a:t>
            </a:r>
            <a:r>
              <a:rPr lang="zh-CN" altLang="en-US" b="0" i="0" dirty="0">
                <a:effectLst/>
                <a:latin typeface="Helvetica Neue"/>
              </a:rPr>
              <a:t>之前，那么必须选最长的那个，这样一分析，递推方程就有了：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[j],...,</a:t>
            </a:r>
            <a:r>
              <a:rPr lang="en-US" altLang="zh-CN" b="0" i="0" dirty="0" err="1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US" altLang="zh-CN" b="0" i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[k]) + 1</a:t>
            </a:r>
            <a:endParaRPr lang="en-US" altLang="zh-CN" b="0" i="0" dirty="0">
              <a:solidFill>
                <a:srgbClr val="FF0066"/>
              </a:solidFill>
              <a:effectLst/>
              <a:latin typeface="Helvetica Neue"/>
            </a:endParaRPr>
          </a:p>
          <a:p>
            <a:r>
              <a:rPr lang="zh-CN" altLang="en-US" b="1" i="0" dirty="0">
                <a:solidFill>
                  <a:srgbClr val="FF9933"/>
                </a:solidFill>
                <a:effectLst/>
                <a:latin typeface="Helvetica Neue"/>
              </a:rPr>
              <a:t>实现</a:t>
            </a:r>
            <a:endParaRPr lang="en-US" altLang="zh-CN" b="0" i="0" dirty="0">
              <a:solidFill>
                <a:srgbClr val="FF99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663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D98EAD-AE0E-4471-9171-721205810F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00174" y="1189794"/>
            <a:ext cx="8129589" cy="5367001"/>
          </a:xfrm>
        </p:spPr>
      </p:pic>
    </p:spTree>
    <p:extLst>
      <p:ext uri="{BB962C8B-B14F-4D97-AF65-F5344CB8AC3E}">
        <p14:creationId xmlns:p14="http://schemas.microsoft.com/office/powerpoint/2010/main" val="47674659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{FAA7699C-EB24-4E5C-8825-9747EA0FD19C}tf78318446_win32</Template>
  <TotalTime>4067</TotalTime>
  <Words>1138</Words>
  <Application>Microsoft Office PowerPoint</Application>
  <PresentationFormat>宽屏</PresentationFormat>
  <Paragraphs>50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 Unicode MS</vt:lpstr>
      <vt:lpstr>Helvetica Neue</vt:lpstr>
      <vt:lpstr>Meiryo UI</vt:lpstr>
      <vt:lpstr>Microsoft YaHei UI</vt:lpstr>
      <vt:lpstr>宋体</vt:lpstr>
      <vt:lpstr>Arial</vt:lpstr>
      <vt:lpstr>Calibri</vt:lpstr>
      <vt:lpstr>Consolas</vt:lpstr>
      <vt:lpstr>Courier New</vt:lpstr>
      <vt:lpstr>Bold Tech</vt:lpstr>
      <vt:lpstr>动态规划</vt:lpstr>
      <vt:lpstr>什么是动态规划？</vt:lpstr>
      <vt:lpstr>4个步骤</vt:lpstr>
      <vt:lpstr>例1：爬楼梯</vt:lpstr>
      <vt:lpstr>PowerPoint 演示文稿</vt:lpstr>
      <vt:lpstr>PowerPoint 演示文稿</vt:lpstr>
      <vt:lpstr>例2：最长上升子序列</vt:lpstr>
      <vt:lpstr>PowerPoint 演示文稿</vt:lpstr>
      <vt:lpstr>PowerPoint 演示文稿</vt:lpstr>
      <vt:lpstr>使用场景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动态规划</dc:title>
  <dc:creator>乘风 曾</dc:creator>
  <cp:lastModifiedBy>乘风 曾</cp:lastModifiedBy>
  <cp:revision>18</cp:revision>
  <dcterms:created xsi:type="dcterms:W3CDTF">2021-11-07T05:43:26Z</dcterms:created>
  <dcterms:modified xsi:type="dcterms:W3CDTF">2021-11-10T08:15:53Z</dcterms:modified>
</cp:coreProperties>
</file>